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00" r:id="rId2"/>
    <p:sldId id="1270" r:id="rId3"/>
    <p:sldId id="1271" r:id="rId4"/>
    <p:sldId id="1272" r:id="rId5"/>
    <p:sldId id="1273" r:id="rId6"/>
    <p:sldId id="1274" r:id="rId7"/>
    <p:sldId id="1275" r:id="rId8"/>
    <p:sldId id="1276" r:id="rId9"/>
    <p:sldId id="1277" r:id="rId10"/>
    <p:sldId id="1278" r:id="rId11"/>
    <p:sldId id="1279" r:id="rId12"/>
    <p:sldId id="960" r:id="rId13"/>
  </p:sldIdLst>
  <p:sldSz cx="12192000" cy="6858000"/>
  <p:notesSz cx="7102475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6" userDrawn="1">
          <p15:clr>
            <a:srgbClr val="A4A3A4"/>
          </p15:clr>
        </p15:guide>
        <p15:guide id="2" pos="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9A7"/>
    <a:srgbClr val="151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 autoAdjust="0"/>
    <p:restoredTop sz="88727" autoAdjust="0"/>
  </p:normalViewPr>
  <p:slideViewPr>
    <p:cSldViewPr snapToGrid="0">
      <p:cViewPr varScale="1">
        <p:scale>
          <a:sx n="60" d="100"/>
          <a:sy n="60" d="100"/>
        </p:scale>
        <p:origin x="284" y="44"/>
      </p:cViewPr>
      <p:guideLst>
        <p:guide orient="horz" pos="1566"/>
        <p:guide pos="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12" y="6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fld id="{3BF28B75-5317-4762-B33A-EE5258430B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5182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fld id="{ECC091BB-D34C-460D-B2F3-63EA9016E5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72" y="4864428"/>
            <a:ext cx="5207242" cy="4031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423" tIns="51367" rIns="99423" bIns="51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/>
              <a:t>Click to edit Master notes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903288"/>
            <a:ext cx="6345237" cy="3570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323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2240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7063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903288"/>
            <a:ext cx="6345237" cy="35702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756" y="4677838"/>
            <a:ext cx="5349257" cy="4217912"/>
          </a:xfrm>
          <a:noFill/>
          <a:ln/>
        </p:spPr>
        <p:txBody>
          <a:bodyPr/>
          <a:lstStyle/>
          <a:p>
            <a:pPr marL="237698" indent="-237698">
              <a:spcBef>
                <a:spcPct val="0"/>
              </a:spcBef>
              <a:buFontTx/>
              <a:buAutoNum type="arabicPeriod"/>
            </a:pPr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95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82117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1463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85" tIns="0" rIns="19885" bIns="0" anchor="b"/>
          <a:lstStyle/>
          <a:p>
            <a:pPr algn="r" defTabSz="858355"/>
            <a:fld id="{A09373D2-1A8A-45EA-A0A5-1854A33E5384}" type="slidenum">
              <a:rPr lang="en-US" altLang="ru-RU" sz="1000" b="0"/>
              <a:pPr algn="r" defTabSz="858355"/>
              <a:t>12</a:t>
            </a:fld>
            <a:endParaRPr lang="en-US" altLang="ru-RU" sz="10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58838" y="903288"/>
            <a:ext cx="8823326" cy="496411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778" y="6154189"/>
            <a:ext cx="5582569" cy="2741561"/>
          </a:xfrm>
          <a:noFill/>
        </p:spPr>
        <p:txBody>
          <a:bodyPr/>
          <a:lstStyle/>
          <a:p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1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1026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0780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7934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68871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44307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40449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4120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0243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15FA-4A6E-48B9-B729-C429FA157665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51B4-01D9-4B43-8AD2-C1D4F7E4C6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D162-F4DA-4B3B-B791-5AC293FA2C7E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F60D-96DA-4B87-A024-8BB84F1466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15400" y="152400"/>
            <a:ext cx="27686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1026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7335-1FED-47B1-A290-5BF748040911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763-CD63-4A8E-A5ED-6FA90EAC59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52400"/>
            <a:ext cx="110744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E4726-3A67-469F-98EA-7AE6734FD2A4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9C8-74A8-4FD5-89EC-6EDA2EEDB7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26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20800" y="1676400"/>
            <a:ext cx="10363200" cy="4191000"/>
          </a:xfrm>
        </p:spPr>
        <p:txBody>
          <a:bodyPr lIns="91870" tIns="45935" rIns="91870" bIns="45935"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6F0A-77B8-4152-BAAF-9741D0CDF7E3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79F5-87E9-4C77-894F-3DA368DA25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5C21-9899-4A94-B742-6E5479059C55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37952" y="1257300"/>
            <a:ext cx="6540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66039AA1-3236-4254-A0E6-86EAF0D327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84F7-E51C-4572-AA75-C39F1CF023E2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E750-522A-4411-82EF-5E46A918D4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08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EE110-9E1E-493D-9552-F88DEAA0B34F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EB12-D7DA-4F3F-998C-ABAD9190C7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7199-6FA9-4EBB-8E62-3E2B6D5E2703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76E4B-BA1D-4292-A871-3715B566AC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42DA-D5B0-4CC0-9224-DDB9BE745E6B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BB75-6E14-47F9-B304-6B5D2D20BF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DAB9-B27A-4562-B8A4-55E5BE4F8FDB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C77FF21B-A0F7-427D-B87D-FEF8848728D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BA20-9E2B-4E33-A6D1-1F1799780F0B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2E4-FE12-4CDA-B53F-0FA186CDD5F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1870" tIns="45935" rIns="91870" bIns="45935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E5C0-9A15-4D70-8322-D7C68B90AECC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C39E4-A1A5-42D3-AB0F-62AAF25AE6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fld id="{07370AF7-5A27-4664-9906-3525E903AEB7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47767" y="6400800"/>
            <a:ext cx="2537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376" tIns="46688" rIns="93376" bIns="4668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6072F5C5-F949-42D9-A9AA-C61A3CBEA24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17551" y="1219200"/>
            <a:ext cx="113728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2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76400"/>
            <a:ext cx="1036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487834" y="936625"/>
            <a:ext cx="3873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54" tIns="45927" rIns="91854" bIns="4592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ru-RU" altLang="ru-RU" sz="800" b="0" i="0"/>
              <a:t>Центральный экономико-математический институт  РАН</a:t>
            </a:r>
            <a:endParaRPr lang="en-US" altLang="ru-RU" sz="2400" b="0" i="0">
              <a:latin typeface="Courier New" pitchFamily="49" charset="0"/>
            </a:endParaRPr>
          </a:p>
        </p:txBody>
      </p:sp>
      <p:pic>
        <p:nvPicPr>
          <p:cNvPr id="2057" name="Picture 12" descr="logo-0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97385" y="174626"/>
            <a:ext cx="347344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7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2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iner.r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289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5" tIns="45673" rIns="91345" bIns="45673" anchor="ctr"/>
          <a:lstStyle/>
          <a:p>
            <a:pPr algn="l"/>
            <a:endParaRPr lang="ru-RU" alt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59315" y="1308206"/>
            <a:ext cx="10884665" cy="539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 anchor="ctr"/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28600" algn="ctr">
              <a:lnSpc>
                <a:spcPct val="107000"/>
              </a:lnSpc>
              <a:spcAft>
                <a:spcPts val="800"/>
              </a:spcAft>
            </a:pPr>
            <a:r>
              <a:rPr lang="ru-RU" sz="3400" b="1" i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«Дух времени» и «гений места» как ключевые экономические категории: на пути к </a:t>
            </a:r>
            <a:r>
              <a:rPr lang="ru-RU" sz="3400" b="1" i="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междисциплинарности</a:t>
            </a:r>
            <a:endParaRPr lang="ru-RU" sz="3400" i="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Г.Б. Клейнер,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член-корреспондент РАН,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научного направления «</a:t>
            </a:r>
            <a:r>
              <a:rPr lang="ru-RU" altLang="ru-RU" sz="20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Мезоэкономика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микроэкономика, корпоративная экономика» ЦЭМИ РАН,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зав. кафедрой «Системный анализ в экономике»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Финансового университета при Правительстве РФ,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зав. Кафедрой институциональной экономики ГУУ</a:t>
            </a:r>
          </a:p>
          <a:p>
            <a:pPr algn="ctr">
              <a:tabLst>
                <a:tab pos="266700" algn="l"/>
              </a:tabLst>
            </a:pPr>
            <a:r>
              <a:rPr lang="en-US" alt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kleiner.ru</a:t>
            </a:r>
            <a:endParaRPr lang="ru-RU" altLang="ru-RU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endParaRPr lang="ru-RU" altLang="ru-RU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r>
              <a:rPr lang="ru-RU" altLang="ru-RU" sz="1800" b="0" i="0" dirty="0">
                <a:latin typeface="Arial" panose="020B0604020202020204" pitchFamily="34" charset="0"/>
                <a:cs typeface="Arial" panose="020B0604020202020204" pitchFamily="34" charset="0"/>
              </a:rPr>
              <a:t>Москва, 8 июня 2023 г. </a:t>
            </a:r>
          </a:p>
          <a:p>
            <a:pPr>
              <a:tabLst>
                <a:tab pos="266700" algn="l"/>
              </a:tabLst>
            </a:pPr>
            <a:endParaRPr lang="ru-RU" altLang="ru-RU" sz="2800" b="0" dirty="0">
              <a:latin typeface="Comic Sans MS" pitchFamily="66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978046" y="-83282"/>
            <a:ext cx="4837572" cy="13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ru-RU" altLang="ru-RU" sz="2200" b="0" i="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9316" y="-22033"/>
            <a:ext cx="721604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50" dirty="0">
              <a:solidFill>
                <a:srgbClr val="3229A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1800" dirty="0"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E2C5F-E245-4F0B-A6BA-FAA3428D2BB5}"/>
              </a:ext>
            </a:extLst>
          </p:cNvPr>
          <p:cNvSpPr txBox="1"/>
          <p:nvPr/>
        </p:nvSpPr>
        <p:spPr>
          <a:xfrm>
            <a:off x="648586" y="152400"/>
            <a:ext cx="79819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none" strike="noStrike" baseline="0" dirty="0">
                <a:solidFill>
                  <a:srgbClr val="322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 </a:t>
            </a:r>
            <a:r>
              <a:rPr lang="ru-RU" sz="1800" dirty="0">
                <a:solidFill>
                  <a:srgbClr val="322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политэкономический конгресс «Россия в меняющемся мире: политико-экономические основания разработки новой научно-образовательной программы»</a:t>
            </a:r>
          </a:p>
        </p:txBody>
      </p:sp>
    </p:spTree>
    <p:extLst>
      <p:ext uri="{BB962C8B-B14F-4D97-AF65-F5344CB8AC3E}">
        <p14:creationId xmlns:p14="http://schemas.microsoft.com/office/powerpoint/2010/main" val="155334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69896"/>
            <a:ext cx="7054703" cy="982727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Адепты духа времени и гения места </a:t>
            </a: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L="0" marR="71755" indent="0">
              <a:lnSpc>
                <a:spcPct val="107000"/>
              </a:lnSpc>
              <a:buNone/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 цивилизационного влияния фундаментальных факторов:  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сообщество землепашцев, находящихся под влиянием гения места; 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сообщество скотоводов, находящихся под влиянием духа времени. </a:t>
            </a:r>
            <a:endParaRPr lang="ru-RU" sz="235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экономике: «землепашцы» – патриоты предприятия, «скотоводы» – искатели лучших условий (институциональные мигранты).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Адепты </a:t>
            </a:r>
            <a:r>
              <a:rPr lang="ru-RU" sz="235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</a:t>
            </a: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ения места – производители, адепты духа времени – </a:t>
            </a:r>
            <a:r>
              <a:rPr lang="ru-RU" sz="235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торговцы</a:t>
            </a: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мифологии: Одиссей – адепт духа времени, гномы – адепты гения места (гном, геном, гений – однокоренные слова). </a:t>
            </a:r>
          </a:p>
          <a:p>
            <a:pPr marR="71755">
              <a:lnSpc>
                <a:spcPct val="107000"/>
              </a:lnSpc>
            </a:pPr>
            <a:endParaRPr lang="ru-RU" sz="235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10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159821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52623" y="69896"/>
            <a:ext cx="6948377" cy="982727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Выводы</a:t>
            </a: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L="0" marR="71755" indent="0">
              <a:lnSpc>
                <a:spcPct val="107000"/>
              </a:lnSpc>
              <a:buNone/>
            </a:pPr>
            <a:r>
              <a:rPr lang="ru-RU" sz="2350" b="1" kern="1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Дух времени и гений места представляют две группы фундаментальных факторов, определяющих размещение и развитие движущих сил экономики. </a:t>
            </a:r>
          </a:p>
          <a:p>
            <a:pPr marL="0" marR="71755" indent="0">
              <a:lnSpc>
                <a:spcPct val="107000"/>
              </a:lnSpc>
              <a:buNone/>
            </a:pPr>
            <a:r>
              <a:rPr lang="ru-RU" sz="2350" b="1" kern="1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Совместное и раздельное действие этих факторов следует учитывать при принятии управленческих решений на предприятиях и в организациях. </a:t>
            </a:r>
          </a:p>
          <a:p>
            <a:pPr marL="0" marR="71755" indent="0">
              <a:lnSpc>
                <a:spcPct val="107000"/>
              </a:lnSpc>
              <a:buNone/>
            </a:pPr>
            <a:r>
              <a:rPr lang="ru-RU" sz="2350" b="1" kern="1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Учет факторов духа времени и гения места должен стать неотъемлемым элементом формирования экономической политики и развития стратегического планирования в РФ.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11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966298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9100" y="1320800"/>
            <a:ext cx="8597900" cy="4699000"/>
          </a:xfrm>
        </p:spPr>
        <p:txBody>
          <a:bodyPr/>
          <a:lstStyle/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2400" b="1" dirty="0"/>
          </a:p>
          <a:p>
            <a:pPr marL="533400" indent="-533400" algn="ctr">
              <a:buSzPct val="100000"/>
              <a:buNone/>
            </a:pPr>
            <a:r>
              <a:rPr lang="ru-RU" altLang="ru-RU" sz="3600" b="1" dirty="0"/>
              <a:t>СПАСИБО ЗА ВНИМАНИЕ!</a:t>
            </a:r>
          </a:p>
          <a:p>
            <a:pPr marL="533400" indent="-533400" algn="ctr">
              <a:buSzPct val="100000"/>
              <a:buNone/>
            </a:pPr>
            <a:r>
              <a:rPr lang="en-US" altLang="ru-RU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kleiner.ru</a:t>
            </a:r>
            <a:endParaRPr lang="ru-RU" altLang="ru-RU" b="1" dirty="0"/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4B5D749-8711-0B47-BF84-B3AC989B9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12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62318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8827" y="69896"/>
            <a:ext cx="7012173" cy="1362254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Развитие категориального аппарата экономики </a:t>
            </a:r>
            <a:br>
              <a:rPr lang="ru-RU" altLang="ru-RU" sz="2800" b="1" i="1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71755" indent="0">
              <a:lnSpc>
                <a:spcPct val="107000"/>
              </a:lnSpc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Прогресс экономической науки</a:t>
            </a:r>
            <a:r>
              <a:rPr lang="ru-RU" sz="2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немалой степени зависит от развития категориального аппарата. В последнее время экономический дискурс пополнился рядом категорий, отражающих восхождение от конкретного к абстрактному, обобщенному: хрупкость/</a:t>
            </a:r>
            <a:r>
              <a:rPr lang="ru-RU" sz="235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антихрупкость</a:t>
            </a:r>
            <a:r>
              <a:rPr lang="ru-RU" sz="2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5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резильентность</a:t>
            </a:r>
            <a:r>
              <a:rPr lang="ru-RU" sz="2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подталкивание, </a:t>
            </a:r>
            <a:r>
              <a:rPr lang="ru-RU" sz="235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экосистемность</a:t>
            </a:r>
            <a:r>
              <a:rPr lang="ru-RU" sz="2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экономика впечатлений, интеллектуальная экономика и др. </a:t>
            </a:r>
          </a:p>
          <a:p>
            <a:pPr marL="0" marR="71755" indent="0">
              <a:lnSpc>
                <a:spcPct val="107000"/>
              </a:lnSpc>
              <a:buNone/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Общий смысл состоит в поисках «нагруженных» категорий ассоциативного характера, позволяющих в лаконичной форме выразить действия движущих сил (факторов) функционирования и развития экономических систем: государств, регионов, отраслей, агентов. </a:t>
            </a:r>
            <a:r>
              <a:rPr lang="ru-RU" sz="2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2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346507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91161"/>
            <a:ext cx="7054703" cy="1362254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Цель доклада </a:t>
            </a:r>
            <a:br>
              <a:rPr lang="ru-RU" altLang="ru-RU" sz="2800" b="1" i="1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неоклассической парадигме основной движущей силой считается экономический интерес;  </a:t>
            </a:r>
          </a:p>
          <a:p>
            <a:pPr marR="71755">
              <a:lnSpc>
                <a:spcPct val="107000"/>
              </a:lnSpc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институциональной парадигме – влияние институтов; </a:t>
            </a:r>
          </a:p>
          <a:p>
            <a:pPr marR="71755">
              <a:lnSpc>
                <a:spcPct val="107000"/>
              </a:lnSpc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эволюционной парадигме – индивидуальная и групповая творческая активность, реализующаяся в процессах изменчивости, наследуемости и мутации экономических генов.  </a:t>
            </a:r>
          </a:p>
          <a:p>
            <a:pPr marR="71755">
              <a:lnSpc>
                <a:spcPct val="107000"/>
              </a:lnSpc>
            </a:pP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данного доклада – обосновать целесообразность введения в научный экономический дискурс двух обобщенных факторов – «гения места» и «духа времени», отражающих влияние двух основных форм (условий) бытия – пространства и времени (Ф. Энгельс).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3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203732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91161"/>
            <a:ext cx="7054703" cy="1362254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«Дух времени»</a:t>
            </a:r>
            <a:br>
              <a:rPr lang="ru-RU" altLang="ru-RU" sz="2600" b="1" i="1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0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«Дух времени» </a:t>
            </a: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350" b="1" kern="1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Zeitgeist</a:t>
            </a:r>
            <a:r>
              <a:rPr lang="ru-RU" sz="230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30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совокупность ключевых идей и ценностей, доминирующих в обществе в определенный период и влияющих на поведение экономических агентов. </a:t>
            </a:r>
          </a:p>
          <a:p>
            <a:pPr marR="71755">
              <a:lnSpc>
                <a:spcPct val="107000"/>
              </a:lnSpc>
            </a:pPr>
            <a:endParaRPr lang="ru-RU" sz="2300" b="1" kern="100" dirty="0">
              <a:solidFill>
                <a:srgbClr val="2021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0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влияние проникает в замкнутые экономические системы через: СМИ, включая Интернет и социальные сети, творческие озарения участников (многие идеи одновременно возникали в разных странах в результате бесконтактных связей), коллективное бессознательное, экономические взаимосвязи, передачу эмоций, произведения литературы, музыки, живописи, религиозные институты, в рамках социального резонанса.</a:t>
            </a:r>
            <a:endParaRPr lang="ru-RU" sz="23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endParaRPr lang="ru-RU" sz="2300" b="1" kern="100" dirty="0">
              <a:solidFill>
                <a:srgbClr val="2021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endParaRPr lang="ru-RU" sz="2400" b="1" kern="100" dirty="0">
              <a:solidFill>
                <a:srgbClr val="2021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71755" indent="0">
              <a:lnSpc>
                <a:spcPct val="107000"/>
              </a:lnSpc>
              <a:buNone/>
            </a:pPr>
            <a:endParaRPr lang="ru-RU" sz="2400" b="1" kern="100" dirty="0">
              <a:solidFill>
                <a:srgbClr val="2021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4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148209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91161"/>
            <a:ext cx="7054703" cy="1362254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«Гений места»</a:t>
            </a:r>
            <a:br>
              <a:rPr lang="ru-RU" altLang="ru-RU" sz="2800" b="1" i="1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«Гений места» (</a:t>
            </a:r>
            <a:r>
              <a:rPr lang="en-US" sz="235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Genius </a:t>
            </a:r>
            <a:r>
              <a:rPr lang="en-US" sz="235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losi</a:t>
            </a: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– совокупность сил, оказывающих влияние на протекание событий в рамках определенной территории. </a:t>
            </a:r>
          </a:p>
          <a:p>
            <a:pPr marR="71755">
              <a:lnSpc>
                <a:spcPct val="107000"/>
              </a:lnSpc>
            </a:pPr>
            <a:endParaRPr lang="ru-RU" sz="2350" b="1" kern="100" dirty="0">
              <a:solidFill>
                <a:srgbClr val="2021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влияние осуществляется через: традиции, ритуалы, локальные формальные и неформальные институты, организационные структуры, социальные и технологические регламенты, социально-экономический генотип, рутины, законы эволюции, передачу наследственных признаков, историческую память, в том числе память поколений, воспитание детей, врожденные рефлексы, импринтинг</a:t>
            </a:r>
            <a:r>
              <a:rPr lang="ru-RU" sz="2350" b="1" kern="1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природно-географический ландшафт.   </a:t>
            </a:r>
            <a:endParaRPr lang="ru-RU" sz="235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71755" indent="0">
              <a:lnSpc>
                <a:spcPct val="107000"/>
              </a:lnSpc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5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152066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91161"/>
            <a:ext cx="7054703" cy="1362254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Дух времени и гений места: сравнение</a:t>
            </a:r>
            <a:br>
              <a:rPr lang="ru-RU" altLang="ru-RU" sz="2800" b="1" i="1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Дух времени – ценности, навеянные окружающей средой. </a:t>
            </a:r>
            <a:r>
              <a:rPr lang="ru-RU" sz="2350" b="1" kern="1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Гений места – ценности и правила, укорененные на определенной территории. 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Дух времени находится в поле притяжения институциональной парадигмы. Гений места – в поле притяжения эволюционной парадигмы.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Совместное рассмотрение этих категорий относится к системной парадигме.   </a:t>
            </a: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Дисциплина</a:t>
            </a: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изучающая факторы и влияние духа времени – история. Дисциплина, изучающая факторы и влияние гения места – география. Они ортогональны и дополняют друг друга. </a:t>
            </a:r>
            <a:endParaRPr lang="ru-RU" sz="235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Совместное рассмотрение духа времени и гения места – путь к </a:t>
            </a:r>
            <a:r>
              <a:rPr lang="ru-RU" sz="235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междисциплинарности</a:t>
            </a: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5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6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159637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91161"/>
            <a:ext cx="7054703" cy="1362254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Дух времени и гений места в моделях оптимального выбора</a:t>
            </a:r>
            <a:br>
              <a:rPr lang="ru-RU" altLang="ru-RU" sz="2800" b="1" i="1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Деятельность предприятия есть результат взаимодействия гения места </a:t>
            </a:r>
            <a:r>
              <a:rPr lang="ru-RU" sz="2350" b="1" kern="1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(с учетом окружения) и духа времени (с учетом прошлого и будущего).  </a:t>
            </a:r>
            <a:endParaRPr lang="ru-RU" sz="2350" b="1" kern="100" dirty="0">
              <a:solidFill>
                <a:srgbClr val="2021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Модель рационального поведения – выбор наилучшего решения в рамках допустимых ограничений – может быть рассмотрена с точки зрения духа времени и гения места. Дух времени определяет главным образом предпочтения агента (критерий выбора), гений места отражается главным образом в ограничениях (допустимое множество). </a:t>
            </a:r>
          </a:p>
          <a:p>
            <a:pPr marR="71755">
              <a:lnSpc>
                <a:spcPct val="107000"/>
              </a:lnSpc>
            </a:pPr>
            <a:endParaRPr lang="ru-RU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7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245880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91161"/>
            <a:ext cx="7054703" cy="982727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Управление духом </a:t>
            </a:r>
            <a:r>
              <a:rPr lang="ru-RU" altLang="ru-RU" sz="2600" b="1" i="1">
                <a:solidFill>
                  <a:srgbClr val="3229A7"/>
                </a:solidFill>
                <a:latin typeface="Arial" charset="0"/>
                <a:cs typeface="Arial" charset="0"/>
              </a:rPr>
              <a:t>времени и гением </a:t>
            </a: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места</a:t>
            </a: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духом времени осуществляется через управление изменениями (пример: организация социальных и технологических революций, направленных на смену эпох).</a:t>
            </a:r>
          </a:p>
          <a:p>
            <a:pPr marL="0" marR="71755" indent="0">
              <a:lnSpc>
                <a:spcPct val="107000"/>
              </a:lnSpc>
              <a:buNone/>
            </a:pPr>
            <a:endParaRPr lang="ru-RU" sz="235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Управлением г</a:t>
            </a: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ением места осуществляется через </a:t>
            </a:r>
            <a:r>
              <a:rPr lang="ru-RU" sz="235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редислокацию</a:t>
            </a:r>
            <a:r>
              <a:rPr lang="ru-RU" sz="23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объекта (пример: перенос столицы государства; «Перемена места – перемена счастья»).</a:t>
            </a:r>
          </a:p>
          <a:p>
            <a:pPr marR="71755">
              <a:lnSpc>
                <a:spcPct val="107000"/>
              </a:lnSpc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8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390319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6297" y="69896"/>
            <a:ext cx="7054703" cy="982727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ru-RU" altLang="ru-RU" sz="2800" dirty="0">
                <a:solidFill>
                  <a:srgbClr val="000080"/>
                </a:solidFill>
                <a:latin typeface="Arial" charset="0"/>
                <a:cs typeface="Arial" charset="0"/>
              </a:rPr>
            </a:br>
            <a:r>
              <a:rPr lang="ru-RU" altLang="ru-RU" sz="2600" b="1" i="1" dirty="0">
                <a:solidFill>
                  <a:srgbClr val="3229A7"/>
                </a:solidFill>
                <a:latin typeface="Arial" charset="0"/>
                <a:cs typeface="Arial" charset="0"/>
              </a:rPr>
              <a:t>Соперничество факторов </a:t>
            </a:r>
            <a:endParaRPr lang="ru-RU" altLang="ru-RU" sz="2600" b="1" i="1" dirty="0">
              <a:solidFill>
                <a:srgbClr val="00008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912" y="1297615"/>
            <a:ext cx="10783040" cy="5469225"/>
          </a:xfrm>
        </p:spPr>
        <p:txBody>
          <a:bodyPr/>
          <a:lstStyle/>
          <a:p>
            <a:pPr marR="71755">
              <a:lnSpc>
                <a:spcPct val="107000"/>
              </a:lnSpc>
            </a:pPr>
            <a:endParaRPr lang="ru-RU" sz="2350" b="1" kern="1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Дух времени и гений места часто выступают как соперники. Период доминирования гения места часто именуется эпохой застоя, период доминирования духа времени – эпохой перемен. </a:t>
            </a:r>
          </a:p>
          <a:p>
            <a:pPr marR="71755">
              <a:lnSpc>
                <a:spcPct val="107000"/>
              </a:lnSpc>
            </a:pPr>
            <a:endParaRPr lang="ru-RU" sz="2350" b="1" kern="1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71755">
              <a:lnSpc>
                <a:spcPct val="107000"/>
              </a:lnSpc>
            </a:pPr>
            <a:r>
              <a:rPr lang="ru-RU" sz="2350" b="1" kern="1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Смена эпох обычно сопровождается кризисом. </a:t>
            </a:r>
            <a:endParaRPr lang="ru-RU" sz="235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9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3945408478"/>
      </p:ext>
    </p:extLst>
  </p:cSld>
  <p:clrMapOvr>
    <a:masterClrMapping/>
  </p:clrMapOvr>
</p:sld>
</file>

<file path=ppt/theme/theme1.xml><?xml version="1.0" encoding="utf-8"?>
<a:theme xmlns:a="http://schemas.openxmlformats.org/drawingml/2006/main" name="side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side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d:\template\bwovrhd\sidebarb.ppt</Template>
  <TotalTime>52853</TotalTime>
  <Pages>20</Pages>
  <Words>887</Words>
  <Application>Microsoft Office PowerPoint</Application>
  <PresentationFormat>Широкоэкранный</PresentationFormat>
  <Paragraphs>92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Courier New</vt:lpstr>
      <vt:lpstr>Monotype Sorts</vt:lpstr>
      <vt:lpstr>Times New Roman</vt:lpstr>
      <vt:lpstr>sidebarb</vt:lpstr>
      <vt:lpstr>Презентация PowerPoint</vt:lpstr>
      <vt:lpstr> Развитие категориального аппарата экономики  </vt:lpstr>
      <vt:lpstr> Цель доклада  </vt:lpstr>
      <vt:lpstr> «Дух времени» </vt:lpstr>
      <vt:lpstr> «Гений места» </vt:lpstr>
      <vt:lpstr> Дух времени и гений места: сравнение </vt:lpstr>
      <vt:lpstr> Дух времени и гений места в моделях оптимального выбора </vt:lpstr>
      <vt:lpstr> Управление духом времени и гением места</vt:lpstr>
      <vt:lpstr> Соперничество факторов </vt:lpstr>
      <vt:lpstr> Адепты духа времени и гения места </vt:lpstr>
      <vt:lpstr> Выводы</vt:lpstr>
      <vt:lpstr>Презентация PowerPoint</vt:lpstr>
    </vt:vector>
  </TitlesOfParts>
  <Company>Hermitage Capital Management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Kleiner</dc:creator>
  <cp:lastModifiedBy>Венера Карпинская</cp:lastModifiedBy>
  <cp:revision>1828</cp:revision>
  <cp:lastPrinted>2020-10-14T11:18:28Z</cp:lastPrinted>
  <dcterms:created xsi:type="dcterms:W3CDTF">2001-06-09T11:29:16Z</dcterms:created>
  <dcterms:modified xsi:type="dcterms:W3CDTF">2023-06-09T07:11:31Z</dcterms:modified>
</cp:coreProperties>
</file>