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1000" r:id="rId2"/>
    <p:sldId id="1182" r:id="rId3"/>
    <p:sldId id="1131" r:id="rId4"/>
    <p:sldId id="1171" r:id="rId5"/>
    <p:sldId id="1184" r:id="rId6"/>
    <p:sldId id="1185" r:id="rId7"/>
    <p:sldId id="1186" r:id="rId8"/>
    <p:sldId id="1183" r:id="rId9"/>
    <p:sldId id="1159" r:id="rId10"/>
    <p:sldId id="1189" r:id="rId11"/>
    <p:sldId id="1190" r:id="rId12"/>
    <p:sldId id="1191" r:id="rId13"/>
    <p:sldId id="949" r:id="rId14"/>
    <p:sldId id="1228" r:id="rId15"/>
    <p:sldId id="1192" r:id="rId16"/>
    <p:sldId id="1193" r:id="rId17"/>
    <p:sldId id="960" r:id="rId18"/>
  </p:sldIdLst>
  <p:sldSz cx="12192000" cy="6858000"/>
  <p:notesSz cx="7102475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6" userDrawn="1">
          <p15:clr>
            <a:srgbClr val="A4A3A4"/>
          </p15:clr>
        </p15:guide>
        <p15:guide id="2" pos="4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29A7"/>
    <a:srgbClr val="151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16" autoAdjust="0"/>
    <p:restoredTop sz="86385" autoAdjust="0"/>
  </p:normalViewPr>
  <p:slideViewPr>
    <p:cSldViewPr snapToGrid="0">
      <p:cViewPr varScale="1">
        <p:scale>
          <a:sx n="69" d="100"/>
          <a:sy n="69" d="100"/>
        </p:scale>
        <p:origin x="340" y="68"/>
      </p:cViewPr>
      <p:guideLst>
        <p:guide orient="horz" pos="1566"/>
        <p:guide pos="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512" y="67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91" y="11459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defTabSz="102672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088" y="11459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algn="r" defTabSz="102672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691" y="9746862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defTabSz="102672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088" y="9746862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algn="r" defTabSz="1026725">
              <a:defRPr sz="1000" b="0"/>
            </a:lvl1pPr>
          </a:lstStyle>
          <a:p>
            <a:pPr>
              <a:defRPr/>
            </a:pPr>
            <a:fld id="{3BF28B75-5317-4762-B33A-EE5258430B0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65182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91" y="11459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defTabSz="85835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088" y="11459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algn="r" defTabSz="85835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691" y="9746862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defTabSz="85835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088" y="9746862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algn="r" defTabSz="858355">
              <a:defRPr sz="1000" b="0"/>
            </a:lvl1pPr>
          </a:lstStyle>
          <a:p>
            <a:pPr>
              <a:defRPr/>
            </a:pPr>
            <a:fld id="{ECC091BB-D34C-460D-B2F3-63EA9016E5E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772" y="4864428"/>
            <a:ext cx="5207242" cy="403132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423" tIns="51367" rIns="99423" bIns="513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noProof="0"/>
              <a:t>Click to edit Master notes styles</a:t>
            </a:r>
          </a:p>
          <a:p>
            <a:pPr lvl="1"/>
            <a:r>
              <a:rPr lang="en-US" altLang="ru-RU" noProof="0"/>
              <a:t>Second Level</a:t>
            </a:r>
          </a:p>
          <a:p>
            <a:pPr lvl="2"/>
            <a:r>
              <a:rPr lang="en-US" altLang="ru-RU" noProof="0"/>
              <a:t>Third Level</a:t>
            </a:r>
          </a:p>
          <a:p>
            <a:pPr lvl="3"/>
            <a:r>
              <a:rPr lang="en-US" altLang="ru-RU" noProof="0"/>
              <a:t>Fourth Level</a:t>
            </a:r>
          </a:p>
          <a:p>
            <a:pPr lvl="4"/>
            <a:r>
              <a:rPr lang="en-US" altLang="ru-RU" noProof="0"/>
              <a:t>Fifth Level</a:t>
            </a:r>
          </a:p>
        </p:txBody>
      </p:sp>
      <p:sp>
        <p:nvSpPr>
          <p:cNvPr id="2253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9413" y="903288"/>
            <a:ext cx="6345237" cy="3570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93235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3075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22400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97063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903288"/>
            <a:ext cx="6345237" cy="35702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4756" y="4677838"/>
            <a:ext cx="5349257" cy="4217912"/>
          </a:xfrm>
          <a:noFill/>
          <a:ln/>
        </p:spPr>
        <p:txBody>
          <a:bodyPr/>
          <a:lstStyle/>
          <a:p>
            <a:pPr marL="237698" indent="-237698">
              <a:spcBef>
                <a:spcPct val="0"/>
              </a:spcBef>
              <a:buFontTx/>
              <a:buAutoNum type="arabicPeriod"/>
            </a:pPr>
            <a:endParaRPr lang="ru-RU" altLang="ru-RU" sz="15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8569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10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48736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11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03631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5490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14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47522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430108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16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55300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 txBox="1">
            <a:spLocks noGrp="1" noChangeArrowheads="1"/>
          </p:cNvSpPr>
          <p:nvPr/>
        </p:nvSpPr>
        <p:spPr bwMode="auto">
          <a:xfrm>
            <a:off x="4022088" y="9746862"/>
            <a:ext cx="3080388" cy="47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885" tIns="0" rIns="19885" bIns="0" anchor="b"/>
          <a:lstStyle/>
          <a:p>
            <a:pPr algn="r" defTabSz="858355"/>
            <a:fld id="{A09373D2-1A8A-45EA-A0A5-1854A33E5384}" type="slidenum">
              <a:rPr lang="en-US" altLang="ru-RU" sz="1000" b="0"/>
              <a:pPr algn="r" defTabSz="858355"/>
              <a:t>17</a:t>
            </a:fld>
            <a:endParaRPr lang="en-US" altLang="ru-RU" sz="1000" b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858838" y="903288"/>
            <a:ext cx="8823326" cy="4964112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2778" y="6154189"/>
            <a:ext cx="5582569" cy="2741561"/>
          </a:xfrm>
          <a:noFill/>
        </p:spPr>
        <p:txBody>
          <a:bodyPr/>
          <a:lstStyle/>
          <a:p>
            <a:endParaRPr lang="ru-RU" altLang="ru-RU" sz="15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1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40725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3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32903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4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88095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32750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6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15978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7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4472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8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18451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9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66985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115FA-4A6E-48B9-B729-C429FA157665}" type="datetime1">
              <a:rPr lang="ru-RU" altLang="ru-RU"/>
              <a:pPr>
                <a:defRPr/>
              </a:pPr>
              <a:t>16.05.2023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B51B4-01D9-4B43-8AD2-C1D4F7E4C63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7D162-F4DA-4B3B-B791-5AC293FA2C7E}" type="datetime1">
              <a:rPr lang="ru-RU" altLang="ru-RU"/>
              <a:pPr>
                <a:defRPr/>
              </a:pPr>
              <a:t>16.05.2023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2F60D-96DA-4B87-A024-8BB84F1466B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15400" y="152400"/>
            <a:ext cx="27686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81026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37335-1FED-47B1-A290-5BF748040911}" type="datetime1">
              <a:rPr lang="ru-RU" altLang="ru-RU"/>
              <a:pPr>
                <a:defRPr/>
              </a:pPr>
              <a:t>16.05.2023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6763-CD63-4A8E-A5ED-6FA90EAC597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152400"/>
            <a:ext cx="11074400" cy="5715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E4726-3A67-469F-98EA-7AE6734FD2A4}" type="datetime1">
              <a:rPr lang="ru-RU" altLang="ru-RU"/>
              <a:pPr>
                <a:defRPr/>
              </a:pPr>
              <a:t>16.05.2023</a:t>
            </a:fld>
            <a:endParaRPr lang="en-US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AC9C8-74A8-4FD5-89EC-6EDA2EEDB73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26400" cy="10668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20800" y="1676400"/>
            <a:ext cx="10363200" cy="4191000"/>
          </a:xfrm>
        </p:spPr>
        <p:txBody>
          <a:bodyPr lIns="91870" tIns="45935" rIns="91870" bIns="45935"/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E6F0A-77B8-4152-BAAF-9741D0CDF7E3}" type="datetime1">
              <a:rPr lang="ru-RU" altLang="ru-RU"/>
              <a:pPr>
                <a:defRPr/>
              </a:pPr>
              <a:t>16.05.2023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579F5-87E9-4C77-894F-3DA368DA253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25C21-9899-4A94-B742-6E5479059C55}" type="datetime1">
              <a:rPr lang="ru-RU" altLang="ru-RU"/>
              <a:pPr>
                <a:defRPr/>
              </a:pPr>
              <a:t>16.05.2023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537952" y="1257300"/>
            <a:ext cx="654049" cy="457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fld id="{66039AA1-3236-4254-A0E6-86EAF0D327C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B84F7-E51C-4572-AA75-C39F1CF023E2}" type="datetime1">
              <a:rPr lang="ru-RU" altLang="ru-RU"/>
              <a:pPr>
                <a:defRPr/>
              </a:pPr>
              <a:t>16.05.2023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9E750-522A-4411-82EF-5E46A918D4E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20800" y="1676400"/>
            <a:ext cx="508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4000" y="1676400"/>
            <a:ext cx="508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EE110-9E1E-493D-9552-F88DEAA0B34F}" type="datetime1">
              <a:rPr lang="ru-RU" altLang="ru-RU"/>
              <a:pPr>
                <a:defRPr/>
              </a:pPr>
              <a:t>16.05.2023</a:t>
            </a:fld>
            <a:endParaRPr lang="en-US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6EB12-D7DA-4F3F-998C-ABAD9190C72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7199-6FA9-4EBB-8E62-3E2B6D5E2703}" type="datetime1">
              <a:rPr lang="ru-RU" altLang="ru-RU"/>
              <a:pPr>
                <a:defRPr/>
              </a:pPr>
              <a:t>16.05.2023</a:t>
            </a:fld>
            <a:endParaRPr lang="en-US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76E4B-BA1D-4292-A871-3715B566AC9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B42DA-D5B0-4CC0-9224-DDB9BE745E6B}" type="datetime1">
              <a:rPr lang="ru-RU" altLang="ru-RU"/>
              <a:pPr>
                <a:defRPr/>
              </a:pPr>
              <a:t>16.05.2023</a:t>
            </a:fld>
            <a:endParaRPr lang="en-US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1BB75-6E14-47F9-B304-6B5D2D20BFD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EDAB9-B27A-4562-B8A4-55E5BE4F8FDB}" type="datetime1">
              <a:rPr lang="ru-RU" altLang="ru-RU"/>
              <a:pPr>
                <a:defRPr/>
              </a:pPr>
              <a:t>16.05.2023</a:t>
            </a:fld>
            <a:endParaRPr lang="en-US" alt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537952" y="1257300"/>
            <a:ext cx="603249" cy="457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fld id="{C77FF21B-A0F7-427D-B87D-FEF8848728D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6BA20-9E2B-4E33-A6D1-1F1799780F0B}" type="datetime1">
              <a:rPr lang="ru-RU" altLang="ru-RU"/>
              <a:pPr>
                <a:defRPr/>
              </a:pPr>
              <a:t>16.05.2023</a:t>
            </a:fld>
            <a:endParaRPr lang="en-US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22E4-FE12-4CDA-B53F-0FA186CDD5F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lIns="91870" tIns="45935" rIns="91870" bIns="45935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2E5C0-9A15-4D70-8322-D7C68B90AECC}" type="datetime1">
              <a:rPr lang="ru-RU" altLang="ru-RU"/>
              <a:pPr>
                <a:defRPr/>
              </a:pPr>
              <a:t>16.05.2023</a:t>
            </a:fld>
            <a:endParaRPr lang="en-US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C39E4-A1A5-42D3-AB0F-62AAF25AE63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54" tIns="45927" rIns="91854" bIns="45927" numCol="1" anchor="ctr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pPr>
              <a:defRPr/>
            </a:pPr>
            <a:fld id="{07370AF7-5A27-4664-9906-3525E903AEB7}" type="datetime1">
              <a:rPr lang="ru-RU" altLang="ru-RU"/>
              <a:pPr>
                <a:defRPr/>
              </a:pPr>
              <a:t>16.05.2023</a:t>
            </a:fld>
            <a:endParaRPr lang="en-US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54" tIns="45927" rIns="91854" bIns="45927" numCol="1" anchor="ctr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47767" y="6400800"/>
            <a:ext cx="25378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376" tIns="46688" rIns="93376" bIns="46688" numCol="1" anchor="ctr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pPr>
              <a:defRPr/>
            </a:pPr>
            <a:fld id="{6072F5C5-F949-42D9-A9AA-C61A3CBEA24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717551" y="1219200"/>
            <a:ext cx="1137284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02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676400"/>
            <a:ext cx="10363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8487834" y="936625"/>
            <a:ext cx="3873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54" tIns="45927" rIns="91854" bIns="4592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4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1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98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6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ru-RU" altLang="ru-RU" sz="800" b="0" i="0"/>
              <a:t>Центральный экономико-математический институт  РАН</a:t>
            </a:r>
            <a:endParaRPr lang="en-US" altLang="ru-RU" sz="2400" b="0" i="0">
              <a:latin typeface="Courier New" pitchFamily="49" charset="0"/>
            </a:endParaRPr>
          </a:p>
        </p:txBody>
      </p:sp>
      <p:pic>
        <p:nvPicPr>
          <p:cNvPr id="2057" name="Picture 12" descr="logo-00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697385" y="174626"/>
            <a:ext cx="3473449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16" r:id="rId2"/>
    <p:sldLayoutId id="2147483906" r:id="rId3"/>
    <p:sldLayoutId id="2147483907" r:id="rId4"/>
    <p:sldLayoutId id="2147483908" r:id="rId5"/>
    <p:sldLayoutId id="2147483909" r:id="rId6"/>
    <p:sldLayoutId id="2147483917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2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einer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einer.ru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6289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45" tIns="45673" rIns="91345" bIns="45673" anchor="ctr"/>
          <a:lstStyle/>
          <a:p>
            <a:pPr algn="l"/>
            <a:endParaRPr lang="ru-RU" alt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59315" y="1308206"/>
            <a:ext cx="10884665" cy="554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22" tIns="45911" rIns="91822" bIns="45911" anchor="ctr"/>
          <a:lstStyle/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i="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Системные технологии как основа социально-экономического суверенитета России </a:t>
            </a:r>
            <a:endParaRPr lang="ru-RU" sz="3600" i="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altLang="ru-RU" b="0" i="0" dirty="0">
                <a:latin typeface="Arial" panose="020B0604020202020204" pitchFamily="34" charset="0"/>
                <a:cs typeface="Arial" panose="020B0604020202020204" pitchFamily="34" charset="0"/>
              </a:rPr>
              <a:t>Г.Б. </a:t>
            </a:r>
            <a:r>
              <a:rPr lang="ru-RU" altLang="ru-RU" b="0" i="0" dirty="0" err="1">
                <a:latin typeface="Arial" panose="020B0604020202020204" pitchFamily="34" charset="0"/>
                <a:cs typeface="Arial" panose="020B0604020202020204" pitchFamily="34" charset="0"/>
              </a:rPr>
              <a:t>Клейнер</a:t>
            </a:r>
            <a:r>
              <a:rPr lang="ru-RU" altLang="ru-RU" b="0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ru-RU" altLang="ru-RU" sz="2200" b="0" i="0" dirty="0">
                <a:latin typeface="Arial" panose="020B0604020202020204" pitchFamily="34" charset="0"/>
                <a:cs typeface="Arial" panose="020B0604020202020204" pitchFamily="34" charset="0"/>
              </a:rPr>
              <a:t>член-корреспондент РАН, </a:t>
            </a:r>
          </a:p>
          <a:p>
            <a:pPr algn="ctr"/>
            <a:r>
              <a:rPr lang="ru-RU" altLang="ru-RU" sz="2200" b="0" i="0" dirty="0">
                <a:latin typeface="Arial" panose="020B0604020202020204" pitchFamily="34" charset="0"/>
                <a:cs typeface="Arial" panose="020B0604020202020204" pitchFamily="34" charset="0"/>
              </a:rPr>
              <a:t>зав. Кафедрой институциональной экономики ГУУ, </a:t>
            </a:r>
          </a:p>
          <a:p>
            <a:pPr algn="ctr"/>
            <a:r>
              <a:rPr lang="ru-RU" altLang="ru-RU" sz="2200" b="0" i="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 научного направления «</a:t>
            </a:r>
            <a:r>
              <a:rPr lang="ru-RU" altLang="ru-RU" sz="2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Мезоэкономика</a:t>
            </a:r>
            <a:r>
              <a:rPr lang="ru-RU" altLang="ru-RU" sz="2200" b="0" i="0" dirty="0">
                <a:latin typeface="Arial" panose="020B0604020202020204" pitchFamily="34" charset="0"/>
                <a:cs typeface="Arial" panose="020B0604020202020204" pitchFamily="34" charset="0"/>
              </a:rPr>
              <a:t>, микроэкономика, корпоративная экономика» ЦЭМИ РАН</a:t>
            </a:r>
          </a:p>
          <a:p>
            <a:pPr algn="ctr"/>
            <a:r>
              <a:rPr lang="en-US" altLang="ru-RU" sz="2000" i="0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kleiner.ru</a:t>
            </a:r>
            <a:endParaRPr lang="ru-RU" altLang="ru-RU" sz="20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tabLst>
                <a:tab pos="266700" algn="l"/>
              </a:tabLst>
            </a:pPr>
            <a:endParaRPr lang="ru-RU" altLang="ru-RU" sz="2000" b="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tabLst>
                <a:tab pos="266700" algn="l"/>
              </a:tabLst>
            </a:pPr>
            <a:endParaRPr lang="ru-RU" altLang="ru-RU" sz="2000" b="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tabLst>
                <a:tab pos="266700" algn="l"/>
              </a:tabLst>
            </a:pPr>
            <a:endParaRPr lang="ru-RU" altLang="ru-RU" sz="2000" b="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tabLst>
                <a:tab pos="266700" algn="l"/>
              </a:tabLst>
            </a:pPr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Москва, 15 мая 2023 г. </a:t>
            </a:r>
          </a:p>
          <a:p>
            <a:pPr>
              <a:tabLst>
                <a:tab pos="266700" algn="l"/>
              </a:tabLst>
            </a:pPr>
            <a:endParaRPr lang="ru-RU" altLang="ru-RU" sz="2800" b="0" dirty="0">
              <a:latin typeface="Comic Sans MS" pitchFamily="66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850304" y="686789"/>
            <a:ext cx="53975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22" tIns="45911" rIns="91822" bIns="45911"/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None/>
            </a:pPr>
            <a:endParaRPr lang="ru-RU" altLang="ru-RU" sz="2200" b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978046" y="-83282"/>
            <a:ext cx="4837572" cy="138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22" tIns="45911" rIns="91822" bIns="45911"/>
          <a:lstStyle/>
          <a:p>
            <a:pPr marL="0" lvl="2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ru-RU" altLang="ru-RU" sz="2200" b="0" i="0" dirty="0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9316" y="-22033"/>
            <a:ext cx="7216048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50" dirty="0">
              <a:solidFill>
                <a:srgbClr val="3229A7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sz="1800" dirty="0"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DE2C5F-E245-4F0B-A6BA-FAA3428D2BB5}"/>
              </a:ext>
            </a:extLst>
          </p:cNvPr>
          <p:cNvSpPr txBox="1"/>
          <p:nvPr/>
        </p:nvSpPr>
        <p:spPr>
          <a:xfrm>
            <a:off x="580759" y="113869"/>
            <a:ext cx="790628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3229A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Всероссийская научно-практическая конференция «Технологический суверенитет: концептуальные подходы и </a:t>
            </a:r>
            <a:r>
              <a:rPr lang="ru-RU" sz="2200">
                <a:solidFill>
                  <a:srgbClr val="3229A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практические ориентиры»</a:t>
            </a:r>
            <a:endParaRPr lang="ru-RU" sz="2200" dirty="0">
              <a:solidFill>
                <a:srgbClr val="3229A7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485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Соединение двух классификаций: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твердые и долгосрочные системы – «ОБЪЕКТЫ»;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мягкие и долгосрочные системы – «СРЕДЫ»;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мягкие и краткосрочные системы – «ПРОЦЕССЫ»;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твердые и краткосрочные системы – «ПРОЕКТЫ».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Примеры: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государство – ОБЪЕКТ;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социум – СРЕДА;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экономика – ПРОЦЕСС;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бизнес – ПРОЕКТ. </a:t>
            </a:r>
          </a:p>
          <a:p>
            <a:pPr>
              <a:spcBef>
                <a:spcPts val="0"/>
              </a:spcBef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10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21" y="64267"/>
            <a:ext cx="6621383" cy="933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altLang="ru-RU" sz="2700" b="1" i="1" dirty="0">
                <a:solidFill>
                  <a:srgbClr val="3229A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Соединение классификаций </a:t>
            </a:r>
            <a:endParaRPr lang="ru-RU" sz="27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642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0021" y="1341005"/>
            <a:ext cx="10767931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Идея ТРИЗ заключается в том, что все технические системы развиваются по определенным законам.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2021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Формулируется «мини-задача», или системное описание ситуации: и</a:t>
            </a:r>
            <a:r>
              <a:rPr lang="ru-RU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 каких частей состоит система, как они взаимодействуют?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202122"/>
                </a:solidFill>
                <a:latin typeface="Arial" panose="020B0604020202020204" pitchFamily="34" charset="0"/>
              </a:rPr>
              <a:t>Выявляются противоречия (административные, экономические, социальные, технические, физические) между отдельными частями системы. </a:t>
            </a:r>
          </a:p>
          <a:p>
            <a:pPr>
              <a:spcBef>
                <a:spcPts val="0"/>
              </a:spcBef>
            </a:pPr>
            <a:r>
              <a:rPr lang="ru-RU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Основным противоречием является вещественно-полевое (</a:t>
            </a:r>
            <a:r>
              <a:rPr lang="ru-RU" sz="2400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вепольное</a:t>
            </a:r>
            <a:r>
              <a:rPr lang="ru-RU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противоречие, иными словами, противоречие между твердыми и мягкими, краткосрочными и долгосрочными подсистемами. </a:t>
            </a:r>
          </a:p>
          <a:p>
            <a:pPr>
              <a:spcBef>
                <a:spcPts val="0"/>
              </a:spcBef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11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21" y="64267"/>
            <a:ext cx="6621383" cy="109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altLang="ru-RU" sz="2400" b="1" i="1" dirty="0">
                <a:solidFill>
                  <a:srgbClr val="3229A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Теория решения изобретательских задач (ТРИЗ) и системная экономика (1) </a:t>
            </a:r>
            <a:endParaRPr lang="ru-RU" sz="24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465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0021" y="1341005"/>
            <a:ext cx="10767931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Средством разрешения основного противоречия в ТРИЗ являются т.н. </a:t>
            </a:r>
            <a:r>
              <a:rPr lang="ru-RU" sz="2400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вепольные</a:t>
            </a:r>
            <a:r>
              <a:rPr lang="ru-RU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ресурсы. 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202122"/>
                </a:solidFill>
                <a:latin typeface="Arial" panose="020B0604020202020204" pitchFamily="34" charset="0"/>
              </a:rPr>
              <a:t>В системной экономической теории средством преодоления этих противоречий являются экономические системы, сочетающие твердость и мягкость, краткосрочность и долгосрочность, т.е. объекты, среды, процессы и проекты, а также их группировки в виде тетрад. </a:t>
            </a:r>
            <a:endParaRPr lang="ru-RU" sz="2400" b="1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12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21" y="64267"/>
            <a:ext cx="6621383" cy="109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altLang="ru-RU" sz="2400" b="1" i="1" dirty="0">
                <a:solidFill>
                  <a:srgbClr val="3229A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Теория решения изобретательских задач (ТРИЗ) и системная экономика (2) </a:t>
            </a:r>
            <a:endParaRPr lang="ru-RU" sz="24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354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D0EC74F-5391-10DE-6DDF-D0EA63BA9C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03567" y="211137"/>
            <a:ext cx="7214896" cy="860427"/>
          </a:xfrm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ru-RU" altLang="ru-RU" sz="2600" b="1" i="1" dirty="0">
                <a:solidFill>
                  <a:srgbClr val="322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Типовые системы как преобразователи «пространство-время»</a:t>
            </a:r>
          </a:p>
        </p:txBody>
      </p:sp>
      <p:grpSp>
        <p:nvGrpSpPr>
          <p:cNvPr id="11267" name="Группа 28">
            <a:extLst>
              <a:ext uri="{FF2B5EF4-FFF2-40B4-BE49-F238E27FC236}">
                <a16:creationId xmlns:a16="http://schemas.microsoft.com/office/drawing/2014/main" id="{794B3F26-0B8A-28A9-57A5-1C60BCC62C4B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1319213"/>
            <a:ext cx="8547100" cy="5478462"/>
            <a:chOff x="76204" y="1319049"/>
            <a:chExt cx="8547533" cy="5478516"/>
          </a:xfrm>
        </p:grpSpPr>
        <p:sp>
          <p:nvSpPr>
            <p:cNvPr id="4" name="Стрелка вправо 3">
              <a:extLst>
                <a:ext uri="{FF2B5EF4-FFF2-40B4-BE49-F238E27FC236}">
                  <a16:creationId xmlns:a16="http://schemas.microsoft.com/office/drawing/2014/main" id="{07D7BAF2-4C90-BFE8-D38C-53818907A549}"/>
                </a:ext>
              </a:extLst>
            </p:cNvPr>
            <p:cNvSpPr/>
            <p:nvPr/>
          </p:nvSpPr>
          <p:spPr bwMode="auto">
            <a:xfrm rot="10800000">
              <a:off x="2675074" y="2543023"/>
              <a:ext cx="977950" cy="504830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Стрелка вправо 7">
              <a:extLst>
                <a:ext uri="{FF2B5EF4-FFF2-40B4-BE49-F238E27FC236}">
                  <a16:creationId xmlns:a16="http://schemas.microsoft.com/office/drawing/2014/main" id="{B6C30512-749E-7EC1-028F-1453DD9B08CB}"/>
                </a:ext>
              </a:extLst>
            </p:cNvPr>
            <p:cNvSpPr/>
            <p:nvPr/>
          </p:nvSpPr>
          <p:spPr bwMode="auto">
            <a:xfrm rot="5400000">
              <a:off x="1933694" y="3031968"/>
              <a:ext cx="977910" cy="504851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Стрелка вправо 8">
              <a:extLst>
                <a:ext uri="{FF2B5EF4-FFF2-40B4-BE49-F238E27FC236}">
                  <a16:creationId xmlns:a16="http://schemas.microsoft.com/office/drawing/2014/main" id="{2DF0A7D6-16A7-B352-BD42-DF4B10F12488}"/>
                </a:ext>
              </a:extLst>
            </p:cNvPr>
            <p:cNvSpPr/>
            <p:nvPr/>
          </p:nvSpPr>
          <p:spPr bwMode="auto">
            <a:xfrm rot="16200000">
              <a:off x="1933694" y="1965157"/>
              <a:ext cx="977910" cy="504851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Стрелка вправо 9">
              <a:extLst>
                <a:ext uri="{FF2B5EF4-FFF2-40B4-BE49-F238E27FC236}">
                  <a16:creationId xmlns:a16="http://schemas.microsoft.com/office/drawing/2014/main" id="{CB78E00D-FCAE-0173-C28D-E9AD0EC549B3}"/>
                </a:ext>
              </a:extLst>
            </p:cNvPr>
            <p:cNvSpPr/>
            <p:nvPr/>
          </p:nvSpPr>
          <p:spPr bwMode="auto">
            <a:xfrm>
              <a:off x="1192274" y="2543023"/>
              <a:ext cx="977950" cy="504830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Стрелка вправо 10">
              <a:extLst>
                <a:ext uri="{FF2B5EF4-FFF2-40B4-BE49-F238E27FC236}">
                  <a16:creationId xmlns:a16="http://schemas.microsoft.com/office/drawing/2014/main" id="{D0C29259-E98B-1C86-BC30-4A69ADEF2C18}"/>
                </a:ext>
              </a:extLst>
            </p:cNvPr>
            <p:cNvSpPr/>
            <p:nvPr/>
          </p:nvSpPr>
          <p:spPr bwMode="auto">
            <a:xfrm rot="16200000">
              <a:off x="6447185" y="1876256"/>
              <a:ext cx="977910" cy="504851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Стрелка вправо 11">
              <a:extLst>
                <a:ext uri="{FF2B5EF4-FFF2-40B4-BE49-F238E27FC236}">
                  <a16:creationId xmlns:a16="http://schemas.microsoft.com/office/drawing/2014/main" id="{7DCAA5A6-F35C-B2FB-2CC5-B85AB656C0A5}"/>
                </a:ext>
              </a:extLst>
            </p:cNvPr>
            <p:cNvSpPr/>
            <p:nvPr/>
          </p:nvSpPr>
          <p:spPr bwMode="auto">
            <a:xfrm rot="5400000">
              <a:off x="6447185" y="3031968"/>
              <a:ext cx="977910" cy="504851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Стрелка вправо 12">
              <a:extLst>
                <a:ext uri="{FF2B5EF4-FFF2-40B4-BE49-F238E27FC236}">
                  <a16:creationId xmlns:a16="http://schemas.microsoft.com/office/drawing/2014/main" id="{39FD8FCC-1757-F973-B29C-9B7891D7278B}"/>
                </a:ext>
              </a:extLst>
            </p:cNvPr>
            <p:cNvSpPr/>
            <p:nvPr/>
          </p:nvSpPr>
          <p:spPr bwMode="auto">
            <a:xfrm rot="10800000">
              <a:off x="5705764" y="2454122"/>
              <a:ext cx="977950" cy="504830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Стрелка вправо 13">
              <a:extLst>
                <a:ext uri="{FF2B5EF4-FFF2-40B4-BE49-F238E27FC236}">
                  <a16:creationId xmlns:a16="http://schemas.microsoft.com/office/drawing/2014/main" id="{884E27D1-7BD9-C9DA-49F2-052A265C390B}"/>
                </a:ext>
              </a:extLst>
            </p:cNvPr>
            <p:cNvSpPr/>
            <p:nvPr/>
          </p:nvSpPr>
          <p:spPr bwMode="auto">
            <a:xfrm>
              <a:off x="7166338" y="2443010"/>
              <a:ext cx="977950" cy="504830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Стрелка вправо 14">
              <a:extLst>
                <a:ext uri="{FF2B5EF4-FFF2-40B4-BE49-F238E27FC236}">
                  <a16:creationId xmlns:a16="http://schemas.microsoft.com/office/drawing/2014/main" id="{96DA2FB1-6B49-B5D2-8709-9919EE7C4E30}"/>
                </a:ext>
              </a:extLst>
            </p:cNvPr>
            <p:cNvSpPr/>
            <p:nvPr/>
          </p:nvSpPr>
          <p:spPr bwMode="auto">
            <a:xfrm rot="5400000">
              <a:off x="1933694" y="4382943"/>
              <a:ext cx="977910" cy="504851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6" name="Стрелка вправо 15">
              <a:extLst>
                <a:ext uri="{FF2B5EF4-FFF2-40B4-BE49-F238E27FC236}">
                  <a16:creationId xmlns:a16="http://schemas.microsoft.com/office/drawing/2014/main" id="{DB5011BF-9C71-AE2E-5CC0-13A0420C3427}"/>
                </a:ext>
              </a:extLst>
            </p:cNvPr>
            <p:cNvSpPr/>
            <p:nvPr/>
          </p:nvSpPr>
          <p:spPr bwMode="auto">
            <a:xfrm rot="16200000">
              <a:off x="6489256" y="5475948"/>
              <a:ext cx="977910" cy="503262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" name="Стрелка вправо 16">
              <a:extLst>
                <a:ext uri="{FF2B5EF4-FFF2-40B4-BE49-F238E27FC236}">
                  <a16:creationId xmlns:a16="http://schemas.microsoft.com/office/drawing/2014/main" id="{F7ACB2C2-017A-8DD8-B316-947D4A711538}"/>
                </a:ext>
              </a:extLst>
            </p:cNvPr>
            <p:cNvSpPr/>
            <p:nvPr/>
          </p:nvSpPr>
          <p:spPr bwMode="auto">
            <a:xfrm rot="10800000">
              <a:off x="1192274" y="4871909"/>
              <a:ext cx="977950" cy="504830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8" name="Стрелка вправо 17">
              <a:extLst>
                <a:ext uri="{FF2B5EF4-FFF2-40B4-BE49-F238E27FC236}">
                  <a16:creationId xmlns:a16="http://schemas.microsoft.com/office/drawing/2014/main" id="{4E7F6EDC-C318-1AB3-0607-48CC69A8A7DE}"/>
                </a:ext>
              </a:extLst>
            </p:cNvPr>
            <p:cNvSpPr/>
            <p:nvPr/>
          </p:nvSpPr>
          <p:spPr bwMode="auto">
            <a:xfrm>
              <a:off x="2675074" y="4871909"/>
              <a:ext cx="977950" cy="504830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9" name="Стрелка вправо 18">
              <a:extLst>
                <a:ext uri="{FF2B5EF4-FFF2-40B4-BE49-F238E27FC236}">
                  <a16:creationId xmlns:a16="http://schemas.microsoft.com/office/drawing/2014/main" id="{B1E160DD-9661-93F0-C44A-FCDCABC814AC}"/>
                </a:ext>
              </a:extLst>
            </p:cNvPr>
            <p:cNvSpPr/>
            <p:nvPr/>
          </p:nvSpPr>
          <p:spPr bwMode="auto">
            <a:xfrm rot="5400000">
              <a:off x="6489256" y="4425012"/>
              <a:ext cx="977910" cy="503262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0" name="Стрелка вправо 19">
              <a:extLst>
                <a:ext uri="{FF2B5EF4-FFF2-40B4-BE49-F238E27FC236}">
                  <a16:creationId xmlns:a16="http://schemas.microsoft.com/office/drawing/2014/main" id="{14B8260D-3E80-0F44-25E3-CADC7C925994}"/>
                </a:ext>
              </a:extLst>
            </p:cNvPr>
            <p:cNvSpPr/>
            <p:nvPr/>
          </p:nvSpPr>
          <p:spPr bwMode="auto">
            <a:xfrm rot="16200000">
              <a:off x="1934488" y="5460073"/>
              <a:ext cx="976322" cy="504851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1" name="Стрелка вправо 20">
              <a:extLst>
                <a:ext uri="{FF2B5EF4-FFF2-40B4-BE49-F238E27FC236}">
                  <a16:creationId xmlns:a16="http://schemas.microsoft.com/office/drawing/2014/main" id="{C2E48EA1-E356-80B1-4DD8-FDC2DF9263A2}"/>
                </a:ext>
              </a:extLst>
            </p:cNvPr>
            <p:cNvSpPr/>
            <p:nvPr/>
          </p:nvSpPr>
          <p:spPr bwMode="auto">
            <a:xfrm>
              <a:off x="5748629" y="4987797"/>
              <a:ext cx="977950" cy="503243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2" name="Стрелка вправо 21">
              <a:extLst>
                <a:ext uri="{FF2B5EF4-FFF2-40B4-BE49-F238E27FC236}">
                  <a16:creationId xmlns:a16="http://schemas.microsoft.com/office/drawing/2014/main" id="{C9DF2C6E-438B-F921-837F-FA342AA5C77F}"/>
                </a:ext>
              </a:extLst>
            </p:cNvPr>
            <p:cNvSpPr/>
            <p:nvPr/>
          </p:nvSpPr>
          <p:spPr bwMode="auto">
            <a:xfrm rot="10800000">
              <a:off x="7188564" y="4987797"/>
              <a:ext cx="976362" cy="503243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id="{81A76A9B-1851-FB20-1E17-AA7ED1559EF7}"/>
                </a:ext>
              </a:extLst>
            </p:cNvPr>
            <p:cNvCxnSpPr/>
            <p:nvPr/>
          </p:nvCxnSpPr>
          <p:spPr bwMode="auto">
            <a:xfrm>
              <a:off x="614394" y="6284798"/>
              <a:ext cx="800934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>
              <a:extLst>
                <a:ext uri="{FF2B5EF4-FFF2-40B4-BE49-F238E27FC236}">
                  <a16:creationId xmlns:a16="http://schemas.microsoft.com/office/drawing/2014/main" id="{3832CE10-D494-A974-BA61-3DC751F958FE}"/>
                </a:ext>
              </a:extLst>
            </p:cNvPr>
            <p:cNvCxnSpPr/>
            <p:nvPr/>
          </p:nvCxnSpPr>
          <p:spPr bwMode="auto">
            <a:xfrm flipV="1">
              <a:off x="614394" y="1319049"/>
              <a:ext cx="0" cy="495781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E5F28544-C072-39C7-5D52-0C302B353847}"/>
                </a:ext>
              </a:extLst>
            </p:cNvPr>
            <p:cNvSpPr/>
            <p:nvPr/>
          </p:nvSpPr>
          <p:spPr bwMode="auto">
            <a:xfrm>
              <a:off x="76204" y="2014046"/>
              <a:ext cx="488731" cy="389408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/>
            <a:lstStyle/>
            <a:p>
              <a:pPr algn="ctr" eaLnBrk="0" hangingPunct="0">
                <a:defRPr/>
              </a:pPr>
              <a:r>
                <a:rPr lang="ru-RU" spc="200" dirty="0">
                  <a:solidFill>
                    <a:srgbClr val="0070C0"/>
                  </a:solidFill>
                  <a:latin typeface="Arial" panose="020B0604020202020204" pitchFamily="34" charset="0"/>
                </a:rPr>
                <a:t>ВРЕМЯ</a:t>
              </a:r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BD8B4335-6471-F2F4-BD90-EC14E25B13CB}"/>
                </a:ext>
              </a:extLst>
            </p:cNvPr>
            <p:cNvSpPr/>
            <p:nvPr/>
          </p:nvSpPr>
          <p:spPr bwMode="auto">
            <a:xfrm rot="5400000">
              <a:off x="4374930" y="4606160"/>
              <a:ext cx="488731" cy="389408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/>
            <a:lstStyle/>
            <a:p>
              <a:pPr algn="ctr" eaLnBrk="0" hangingPunct="0">
                <a:defRPr/>
              </a:pPr>
              <a:r>
                <a:rPr lang="ru-RU" spc="200" dirty="0">
                  <a:solidFill>
                    <a:srgbClr val="0070C0"/>
                  </a:solidFill>
                  <a:latin typeface="Arial" panose="020B0604020202020204" pitchFamily="34" charset="0"/>
                </a:rPr>
                <a:t>ПРОСТРАНСТВО</a:t>
              </a:r>
            </a:p>
          </p:txBody>
        </p:sp>
      </p:grpSp>
      <p:sp>
        <p:nvSpPr>
          <p:cNvPr id="11268" name="Прямоугольник 29">
            <a:extLst>
              <a:ext uri="{FF2B5EF4-FFF2-40B4-BE49-F238E27FC236}">
                <a16:creationId xmlns:a16="http://schemas.microsoft.com/office/drawing/2014/main" id="{EDCB71BA-8017-E536-9871-1834B2D1D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4" y="1665288"/>
            <a:ext cx="788987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ru-RU" sz="4000">
                <a:solidFill>
                  <a:srgbClr val="FF0000"/>
                </a:solidFill>
                <a:latin typeface="Arial" panose="020B0604020202020204" pitchFamily="34" charset="0"/>
              </a:rPr>
              <a:t>а)</a:t>
            </a:r>
          </a:p>
        </p:txBody>
      </p:sp>
      <p:sp>
        <p:nvSpPr>
          <p:cNvPr id="11269" name="Прямоугольник 35">
            <a:extLst>
              <a:ext uri="{FF2B5EF4-FFF2-40B4-BE49-F238E27FC236}">
                <a16:creationId xmlns:a16="http://schemas.microsoft.com/office/drawing/2014/main" id="{20115CFA-72F7-3B10-D347-259A02594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9475" y="1639889"/>
            <a:ext cx="78898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ru-RU" sz="4000">
                <a:solidFill>
                  <a:srgbClr val="FF0000"/>
                </a:solidFill>
                <a:latin typeface="Arial" panose="020B0604020202020204" pitchFamily="34" charset="0"/>
              </a:rPr>
              <a:t>б)</a:t>
            </a:r>
          </a:p>
        </p:txBody>
      </p:sp>
      <p:sp>
        <p:nvSpPr>
          <p:cNvPr id="11270" name="Прямоугольник 36">
            <a:extLst>
              <a:ext uri="{FF2B5EF4-FFF2-40B4-BE49-F238E27FC236}">
                <a16:creationId xmlns:a16="http://schemas.microsoft.com/office/drawing/2014/main" id="{2F5CE1F8-8E79-38FE-2DF6-86166AE13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464" y="3960813"/>
            <a:ext cx="788987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ru-RU" sz="4000">
                <a:solidFill>
                  <a:srgbClr val="FF0000"/>
                </a:solidFill>
                <a:latin typeface="Arial" panose="020B0604020202020204" pitchFamily="34" charset="0"/>
              </a:rPr>
              <a:t>в)</a:t>
            </a:r>
          </a:p>
        </p:txBody>
      </p:sp>
      <p:sp>
        <p:nvSpPr>
          <p:cNvPr id="11271" name="Прямоугольник 37">
            <a:extLst>
              <a:ext uri="{FF2B5EF4-FFF2-40B4-BE49-F238E27FC236}">
                <a16:creationId xmlns:a16="http://schemas.microsoft.com/office/drawing/2014/main" id="{6EDC5920-7B10-FAEE-EB2B-B44D437CC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9475" y="4067176"/>
            <a:ext cx="788988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ru-RU" sz="4000">
                <a:solidFill>
                  <a:srgbClr val="FF0000"/>
                </a:solidFill>
                <a:latin typeface="Arial" panose="020B0604020202020204" pitchFamily="34" charset="0"/>
              </a:rPr>
              <a:t>г)</a:t>
            </a:r>
          </a:p>
        </p:txBody>
      </p:sp>
      <p:sp>
        <p:nvSpPr>
          <p:cNvPr id="11272" name="Номер слайда 5">
            <a:extLst>
              <a:ext uri="{FF2B5EF4-FFF2-40B4-BE49-F238E27FC236}">
                <a16:creationId xmlns:a16="http://schemas.microsoft.com/office/drawing/2014/main" id="{ED5174A2-B460-ABB5-C99C-898C2A8426D2}"/>
              </a:ext>
            </a:extLst>
          </p:cNvPr>
          <p:cNvSpPr txBox="1">
            <a:spLocks noGrp="1"/>
          </p:cNvSpPr>
          <p:nvPr/>
        </p:nvSpPr>
        <p:spPr bwMode="auto">
          <a:xfrm>
            <a:off x="8759826" y="6400800"/>
            <a:ext cx="1903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392" tIns="46696" rIns="93392" bIns="46696" anchor="ctr"/>
          <a:lstStyle>
            <a:lvl1pPr defTabSz="7620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03AC037-C23C-4DE6-9F72-36B0140F2E91}" type="slidenum">
              <a:rPr lang="en-US" altLang="ru-RU" sz="1400" b="0" i="0"/>
              <a:pPr algn="r"/>
              <a:t>13</a:t>
            </a:fld>
            <a:endParaRPr lang="en-US" altLang="ru-RU" sz="1400" b="0" i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14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273" y="-32550"/>
            <a:ext cx="6806474" cy="1067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7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Т</a:t>
            </a:r>
            <a:r>
              <a:rPr lang="ru-RU" sz="2700" dirty="0">
                <a:solidFill>
                  <a:srgbClr val="3229A7"/>
                </a:solidFill>
                <a:effectLst/>
                <a:latin typeface="Arial" charset="0"/>
                <a:ea typeface="Calibri" panose="020F0502020204030204" pitchFamily="34" charset="0"/>
                <a:cs typeface="Arial" charset="0"/>
              </a:rPr>
              <a:t>етрада как устойчивый комплекс </a:t>
            </a:r>
            <a:endParaRPr lang="ru-RU" sz="27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D4FEAE6-E2DA-1275-4AEB-6478510CFE3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342" y="1625674"/>
            <a:ext cx="6372472" cy="48830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999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49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Технологии решения фундаментальных задач в технике, экономике, социуме имеют ряд общих базовых характеристик. Основной проблемой в сфере организации технических, экономических и социальных систем является преодоление противоречий между твердыми и мягкими, краткосрочными и долгосрочными системами в пространстве и во времени.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Эти противоречия на фундаментальном уровне должны решаться с помощью применения системных технологий, обеспечивающих взаимодействие систем объектного, средового, процессного и проектного типов на основе создания тетрад – кольцевых структур вида «объектная – средовая – процессная – проектная – объектная подсистемы». Широкое применение системных технологий в условиях усложнения геоэкономической обстановки позволит обеспечить социально-экономический суверенитет России.  </a:t>
            </a: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15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564" y="8849"/>
            <a:ext cx="6587840" cy="109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altLang="ru-RU" sz="2700" dirty="0">
                <a:solidFill>
                  <a:srgbClr val="3229A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Выводы (1)</a:t>
            </a:r>
            <a:r>
              <a:rPr lang="ru-RU" altLang="ru-RU" sz="2700" b="1" i="1" dirty="0">
                <a:solidFill>
                  <a:srgbClr val="3229A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ru-RU" sz="27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59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3564" y="1276349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Стратегическое планирование и управление, развитие рыночных методов регулирования, расширенное применение социально-политических технологий представляют собой частные случаи системного метода координации социально-экономических процессов.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4. Аудит значимых социально-экономических систем и общества в целом должен предусматривать анализ системности, включающей идентификацию (или выявление отсутствия) тетрадных конфигураций в виде группировок систем объектного, средового, процессного и проектного типов.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Изучение системных технологий, распространяющихся на сферы техники, экономики и социума, представляет собой перспективное направление развития позитивной науки. </a:t>
            </a: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16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564" y="8849"/>
            <a:ext cx="6587840" cy="109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altLang="ru-RU" sz="2700" dirty="0">
                <a:solidFill>
                  <a:srgbClr val="3229A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Выводы (2)</a:t>
            </a:r>
            <a:r>
              <a:rPr lang="ru-RU" altLang="ru-RU" sz="2700" b="1" i="1" dirty="0">
                <a:solidFill>
                  <a:srgbClr val="3229A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ru-RU" sz="27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072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89100" y="1320800"/>
            <a:ext cx="8597900" cy="4699000"/>
          </a:xfrm>
        </p:spPr>
        <p:txBody>
          <a:bodyPr/>
          <a:lstStyle/>
          <a:p>
            <a:pPr marL="533400" indent="-533400" algn="ctr">
              <a:buSzPct val="100000"/>
              <a:buNone/>
            </a:pPr>
            <a:endParaRPr lang="ru-RU" altLang="ru-RU" sz="3600" b="1" dirty="0"/>
          </a:p>
          <a:p>
            <a:pPr marL="533400" indent="-533400" algn="ctr">
              <a:buSzPct val="100000"/>
              <a:buNone/>
            </a:pPr>
            <a:endParaRPr lang="ru-RU" altLang="ru-RU" sz="3600" b="1" dirty="0"/>
          </a:p>
          <a:p>
            <a:pPr marL="533400" indent="-533400" algn="ctr">
              <a:buSzPct val="100000"/>
              <a:buNone/>
            </a:pPr>
            <a:endParaRPr lang="ru-RU" altLang="ru-RU" sz="2400" b="1" dirty="0"/>
          </a:p>
          <a:p>
            <a:pPr marL="533400" indent="-533400" algn="ctr">
              <a:buSzPct val="100000"/>
              <a:buNone/>
            </a:pPr>
            <a:r>
              <a:rPr lang="ru-RU" altLang="ru-RU" sz="3600" b="1" dirty="0"/>
              <a:t>СПАСИБО ЗА ВНИМАНИЕ!</a:t>
            </a:r>
          </a:p>
          <a:p>
            <a:pPr marL="533400" indent="-533400" algn="ctr">
              <a:buSzPct val="100000"/>
              <a:buNone/>
            </a:pPr>
            <a:r>
              <a:rPr lang="en-US" altLang="ru-RU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kleiner.ru</a:t>
            </a:r>
            <a:endParaRPr lang="ru-RU" altLang="ru-RU" b="1" dirty="0"/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94B5D749-8711-0B47-BF84-B3AC989B97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37952" y="1257300"/>
            <a:ext cx="603249" cy="457200"/>
          </a:xfrm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17</a:t>
            </a:fld>
            <a:endParaRPr lang="en-US" altLang="ru-RU" sz="2600" dirty="0"/>
          </a:p>
        </p:txBody>
      </p:sp>
    </p:spTree>
    <p:extLst>
      <p:ext uri="{BB962C8B-B14F-4D97-AF65-F5344CB8AC3E}">
        <p14:creationId xmlns:p14="http://schemas.microsoft.com/office/powerpoint/2010/main" val="55669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965" y="1276350"/>
            <a:ext cx="10716312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1. Одна из основных задач современной экономической науки – анализ связи между технологическими и институциональными укладами на уровнях мирового и национального хозяйства.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2. Основная идея данного доклада – введение понятия системной социально-экономической технологии, обобщающего понятия производственной технологии, исследовательской технологии, образовательной технологии, институциональной технологии и политической технологии.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3. Классификация, изучение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 применение системных социально-экономических технологий позволит повысить интегрированность общества, преодолеть «расщелины» и противоречия в его структуре и пространственно-временном развитии.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200"/>
              </a:spcAft>
            </a:pPr>
            <a:endParaRPr lang="ru-RU" sz="235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200"/>
              </a:spcAft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2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65" y="0"/>
            <a:ext cx="6689439" cy="110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altLang="ru-RU" sz="2700" b="1" i="1" dirty="0">
                <a:solidFill>
                  <a:srgbClr val="3229A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Основная идея </a:t>
            </a:r>
            <a:endParaRPr lang="ru-RU" sz="27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490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FE80FAB6-AD64-4617-94F0-B269C3EC2EB6}"/>
              </a:ext>
            </a:extLst>
          </p:cNvPr>
          <p:cNvGrpSpPr/>
          <p:nvPr/>
        </p:nvGrpSpPr>
        <p:grpSpPr>
          <a:xfrm>
            <a:off x="2300125" y="1860516"/>
            <a:ext cx="7447401" cy="4299439"/>
            <a:chOff x="1979712" y="1967632"/>
            <a:chExt cx="4968782" cy="2901528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22733D86-7057-4E90-BE64-22B53F723C71}"/>
                </a:ext>
              </a:extLst>
            </p:cNvPr>
            <p:cNvSpPr/>
            <p:nvPr/>
          </p:nvSpPr>
          <p:spPr>
            <a:xfrm>
              <a:off x="5202494" y="1967632"/>
              <a:ext cx="1746000" cy="885304"/>
            </a:xfrm>
            <a:prstGeom prst="rect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Социум</a:t>
              </a: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D0FEC3AD-F91F-4A9E-B4E2-E8DA5B7A7F55}"/>
                </a:ext>
              </a:extLst>
            </p:cNvPr>
            <p:cNvSpPr/>
            <p:nvPr/>
          </p:nvSpPr>
          <p:spPr>
            <a:xfrm>
              <a:off x="5202494" y="3983856"/>
              <a:ext cx="1746000" cy="885304"/>
            </a:xfrm>
            <a:prstGeom prst="rect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Экономика</a:t>
              </a: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BF783748-791C-4C3C-BE3F-348AE253ED52}"/>
                </a:ext>
              </a:extLst>
            </p:cNvPr>
            <p:cNvSpPr/>
            <p:nvPr/>
          </p:nvSpPr>
          <p:spPr>
            <a:xfrm>
              <a:off x="1979712" y="3983856"/>
              <a:ext cx="1746000" cy="885304"/>
            </a:xfrm>
            <a:prstGeom prst="rect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Бизнес</a:t>
              </a: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8C8DF09F-458A-46EA-A7FE-D1EFA6AA9BF1}"/>
                </a:ext>
              </a:extLst>
            </p:cNvPr>
            <p:cNvSpPr/>
            <p:nvPr/>
          </p:nvSpPr>
          <p:spPr>
            <a:xfrm>
              <a:off x="1979712" y="1967632"/>
              <a:ext cx="1746000" cy="885304"/>
            </a:xfrm>
            <a:prstGeom prst="rect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Государство</a:t>
              </a:r>
            </a:p>
          </p:txBody>
        </p:sp>
        <p:cxnSp>
          <p:nvCxnSpPr>
            <p:cNvPr id="11" name="Прямая со стрелкой 10">
              <a:extLst>
                <a:ext uri="{FF2B5EF4-FFF2-40B4-BE49-F238E27FC236}">
                  <a16:creationId xmlns:a16="http://schemas.microsoft.com/office/drawing/2014/main" id="{B1AC52D3-419D-42F2-B5A5-789769A1C7B8}"/>
                </a:ext>
              </a:extLst>
            </p:cNvPr>
            <p:cNvCxnSpPr>
              <a:stCxn id="8" idx="0"/>
              <a:endCxn id="7" idx="2"/>
            </p:cNvCxnSpPr>
            <p:nvPr/>
          </p:nvCxnSpPr>
          <p:spPr>
            <a:xfrm flipV="1">
              <a:off x="6075494" y="2852936"/>
              <a:ext cx="0" cy="113092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>
              <a:extLst>
                <a:ext uri="{FF2B5EF4-FFF2-40B4-BE49-F238E27FC236}">
                  <a16:creationId xmlns:a16="http://schemas.microsoft.com/office/drawing/2014/main" id="{A2939330-0379-46ED-AD92-BF3ED1AFF814}"/>
                </a:ext>
              </a:extLst>
            </p:cNvPr>
            <p:cNvCxnSpPr>
              <a:stCxn id="9" idx="3"/>
              <a:endCxn id="8" idx="1"/>
            </p:cNvCxnSpPr>
            <p:nvPr/>
          </p:nvCxnSpPr>
          <p:spPr>
            <a:xfrm>
              <a:off x="3725712" y="4426508"/>
              <a:ext cx="147678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CD32795E-587F-4476-8A64-FA9B66324A58}"/>
                </a:ext>
              </a:extLst>
            </p:cNvPr>
            <p:cNvCxnSpPr>
              <a:stCxn id="9" idx="0"/>
              <a:endCxn id="10" idx="2"/>
            </p:cNvCxnSpPr>
            <p:nvPr/>
          </p:nvCxnSpPr>
          <p:spPr>
            <a:xfrm flipV="1">
              <a:off x="2852712" y="2852936"/>
              <a:ext cx="0" cy="113092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id="{EAA996D2-9E88-45A2-B475-5A60B1566A0C}"/>
                </a:ext>
              </a:extLst>
            </p:cNvPr>
            <p:cNvCxnSpPr>
              <a:stCxn id="10" idx="3"/>
              <a:endCxn id="7" idx="1"/>
            </p:cNvCxnSpPr>
            <p:nvPr/>
          </p:nvCxnSpPr>
          <p:spPr>
            <a:xfrm>
              <a:off x="3725712" y="2410284"/>
              <a:ext cx="147678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3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436" y="152401"/>
            <a:ext cx="6670968" cy="87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ru-RU" sz="2700" b="1" i="1" dirty="0">
                <a:solidFill>
                  <a:srgbClr val="3229A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Основные подсистемы общества </a:t>
            </a:r>
            <a:endParaRPr lang="ru-RU" altLang="ru-RU" sz="2700" b="1" i="1" kern="0" dirty="0">
              <a:solidFill>
                <a:srgbClr val="3229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159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Виды систем: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твердые и мягкие системы;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краткосрочные и долгосрочные системы.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Твердые системы имеют более или менее однозначные устойчивые границы между системой и ее окружением в пространстве-времени.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Примеры: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технике – твердые тела, технические регламенты и стандарты;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экономике – предприятия и организации;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социуме – семьи, кланы, производственные коллективы, партии, формальные социальные институты;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бизнесе – бизнес-ассоциации, твердые бюджетные ограничения.  </a:t>
            </a:r>
          </a:p>
          <a:p>
            <a:pPr>
              <a:spcBef>
                <a:spcPts val="0"/>
              </a:spcBef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4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21" y="64266"/>
            <a:ext cx="6621383" cy="110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altLang="ru-RU" sz="2400" b="1" i="1" dirty="0">
                <a:solidFill>
                  <a:srgbClr val="3229A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Классификация социально-экономических и технологических систем (1)</a:t>
            </a:r>
            <a:endParaRPr lang="ru-RU" sz="24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42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Мягкие системы имеют неоднозначные лабильные границы с окружением, не имеют устойчивой формы.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Примеры: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технике – полевые структуры и жидкости;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экономике – неформальные экономические институты, открытые социально-экономические экосистемы, силы инерции, отношения доверия;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социуме – неформальные социальные институты, амбиции, дружеские связи;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бизнесе – бизнес-интересы, намерения, моральные ограничения, мягкие бюджетные ограничения. </a:t>
            </a:r>
          </a:p>
          <a:p>
            <a:pPr marL="0" indent="0">
              <a:buNone/>
            </a:pP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5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21" y="64266"/>
            <a:ext cx="6621383" cy="110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altLang="ru-RU" sz="2400" b="1" i="1" dirty="0">
                <a:solidFill>
                  <a:srgbClr val="3229A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Классификация социально-экономических и технологических систем (2)</a:t>
            </a:r>
            <a:endParaRPr lang="ru-RU" sz="24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93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Краткосрочные системы имеют фиксированную длительность жизненного цикла.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Примеры: 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технике – электромобиль с ограниченным зарядом аккумулятора; 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экономике – инвестиционный проект; 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социуме – флешмоб; 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бизнесе – трансакция, </a:t>
            </a:r>
            <a:r>
              <a:rPr lang="en-US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IPO</a:t>
            </a: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Долгосрочные системы имеют неограниченный априорно жизненный цикл.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Примеры: 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технике – здание; 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экономике – предприятие; 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социуме – политические партии, общественные организации;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бизнесе – акции.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6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21" y="64266"/>
            <a:ext cx="6621383" cy="110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altLang="ru-RU" sz="2400" b="1" i="1" dirty="0">
                <a:solidFill>
                  <a:srgbClr val="3229A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Классификация социально-экономических и технологических систем (3)</a:t>
            </a:r>
            <a:endParaRPr lang="ru-RU" sz="24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8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Основная проблема общества – организация эффективного взаимодействия твердых и мягких, краткосрочных и долгосрочных социально-экономических систем. В частности: согласование установок государства, социума, экономики и бизнеса.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Государство: устойчивое неограниченное социально-экономическое развитие общества на территории государства.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Социум: обеспечение благополучия для нас, наших семей, детей и внуков.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</a:t>
            </a: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кономика: соединение производственных ресурсов в целях удовлетворения экономических потребностей социальных и экономических субъектов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Бизнес: получение финансового результата (прибыли) здесь и сейчас.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7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21" y="64267"/>
            <a:ext cx="6621383" cy="98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altLang="ru-RU" sz="2700" b="1" i="1" dirty="0">
                <a:solidFill>
                  <a:srgbClr val="3229A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Основная проблема общества </a:t>
            </a:r>
            <a:endParaRPr lang="ru-RU" sz="27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591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Если доминирует государство, возникает централизованно управляемая экономика; </a:t>
            </a:r>
          </a:p>
          <a:p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если доминирует крупный бизнес, возникает «олигархическая» экономика; </a:t>
            </a:r>
          </a:p>
          <a:p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если доминирует решение чисто экономических задач, возникает хозяйственно-ориентированная экономика; </a:t>
            </a:r>
          </a:p>
          <a:p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если доминирует социум, возникает социально-ориентированная экономика. </a:t>
            </a:r>
          </a:p>
          <a:p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200"/>
              </a:spcAft>
            </a:pPr>
            <a:endParaRPr lang="ru-RU" sz="235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200"/>
              </a:spcAft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8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21" y="64266"/>
            <a:ext cx="6621383" cy="110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altLang="ru-RU" sz="2700" b="1" i="1" dirty="0">
                <a:solidFill>
                  <a:srgbClr val="3229A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Доминирующие бенефициары и цели экономической политики </a:t>
            </a:r>
            <a:endParaRPr lang="ru-RU" sz="27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12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70" y="1276350"/>
            <a:ext cx="10261770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Четыре идеологии: </a:t>
            </a:r>
          </a:p>
          <a:p>
            <a:r>
              <a:rPr lang="ru-RU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</a:t>
            </a:r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иберальная идеология, «невидимая рука рынка»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«олигархическое» государство;</a:t>
            </a:r>
          </a:p>
          <a:p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государственническая идеология, «железная рука государства»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«чиновничье» государство; </a:t>
            </a: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социально-ориентированная идеология, «голосующая рука общества»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«народное» (демократическое) государство;</a:t>
            </a:r>
          </a:p>
          <a:p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хозяйственно-ориентированная идеология, «производительная рука (производительная сила) экономики»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«экономическое» государство.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200"/>
              </a:spcAft>
              <a:buNone/>
            </a:pPr>
            <a:endParaRPr lang="ru-RU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9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972" y="-99364"/>
            <a:ext cx="6551432" cy="121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altLang="ru-RU" sz="2700" b="1" i="1" dirty="0">
                <a:solidFill>
                  <a:srgbClr val="3229A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Доминирующая идеология и типы государства </a:t>
            </a:r>
            <a:endParaRPr lang="ru-RU" sz="27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138140"/>
      </p:ext>
    </p:extLst>
  </p:cSld>
  <p:clrMapOvr>
    <a:masterClrMapping/>
  </p:clrMapOvr>
</p:sld>
</file>

<file path=ppt/theme/theme1.xml><?xml version="1.0" encoding="utf-8"?>
<a:theme xmlns:a="http://schemas.openxmlformats.org/drawingml/2006/main" name="sidebarb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sidebar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bar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bar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d:\template\bwovrhd\sidebarb.ppt</Template>
  <TotalTime>49465</TotalTime>
  <Pages>20</Pages>
  <Words>1065</Words>
  <Application>Microsoft Office PowerPoint</Application>
  <PresentationFormat>Широкоэкранный</PresentationFormat>
  <Paragraphs>164</Paragraphs>
  <Slides>17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Comic Sans MS</vt:lpstr>
      <vt:lpstr>Courier New</vt:lpstr>
      <vt:lpstr>Monotype Sorts</vt:lpstr>
      <vt:lpstr>Times New Roman</vt:lpstr>
      <vt:lpstr>sidebarb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Типовые системы как преобразователи «пространство-время»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Hermitage Capital Management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Kleiner</dc:creator>
  <cp:lastModifiedBy>Венера Карпинская</cp:lastModifiedBy>
  <cp:revision>1737</cp:revision>
  <cp:lastPrinted>2020-10-14T11:18:28Z</cp:lastPrinted>
  <dcterms:created xsi:type="dcterms:W3CDTF">2001-06-09T11:29:16Z</dcterms:created>
  <dcterms:modified xsi:type="dcterms:W3CDTF">2023-05-16T13:03:30Z</dcterms:modified>
</cp:coreProperties>
</file>